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799" r:id="rId4"/>
  </p:sldMasterIdLst>
  <p:notesMasterIdLst>
    <p:notesMasterId r:id="rId58"/>
  </p:notesMasterIdLst>
  <p:handoutMasterIdLst>
    <p:handoutMasterId r:id="rId59"/>
  </p:handoutMasterIdLst>
  <p:sldIdLst>
    <p:sldId id="338" r:id="rId5"/>
    <p:sldId id="257" r:id="rId6"/>
    <p:sldId id="315" r:id="rId7"/>
    <p:sldId id="325" r:id="rId8"/>
    <p:sldId id="320" r:id="rId9"/>
    <p:sldId id="321" r:id="rId10"/>
    <p:sldId id="322" r:id="rId11"/>
    <p:sldId id="323" r:id="rId12"/>
    <p:sldId id="307" r:id="rId13"/>
    <p:sldId id="324" r:id="rId14"/>
    <p:sldId id="302" r:id="rId15"/>
    <p:sldId id="303" r:id="rId16"/>
    <p:sldId id="326" r:id="rId17"/>
    <p:sldId id="304" r:id="rId18"/>
    <p:sldId id="305" r:id="rId19"/>
    <p:sldId id="327" r:id="rId20"/>
    <p:sldId id="306" r:id="rId21"/>
    <p:sldId id="293" r:id="rId22"/>
    <p:sldId id="328" r:id="rId23"/>
    <p:sldId id="329" r:id="rId24"/>
    <p:sldId id="294" r:id="rId25"/>
    <p:sldId id="316" r:id="rId26"/>
    <p:sldId id="330" r:id="rId27"/>
    <p:sldId id="331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40" r:id="rId36"/>
    <p:sldId id="311" r:id="rId37"/>
    <p:sldId id="332" r:id="rId38"/>
    <p:sldId id="295" r:id="rId39"/>
    <p:sldId id="309" r:id="rId40"/>
    <p:sldId id="310" r:id="rId41"/>
    <p:sldId id="296" r:id="rId42"/>
    <p:sldId id="297" r:id="rId43"/>
    <p:sldId id="298" r:id="rId44"/>
    <p:sldId id="299" r:id="rId45"/>
    <p:sldId id="300" r:id="rId46"/>
    <p:sldId id="333" r:id="rId47"/>
    <p:sldId id="334" r:id="rId48"/>
    <p:sldId id="336" r:id="rId49"/>
    <p:sldId id="341" r:id="rId50"/>
    <p:sldId id="335" r:id="rId51"/>
    <p:sldId id="301" r:id="rId52"/>
    <p:sldId id="337" r:id="rId53"/>
    <p:sldId id="312" r:id="rId54"/>
    <p:sldId id="313" r:id="rId55"/>
    <p:sldId id="342" r:id="rId56"/>
    <p:sldId id="314" r:id="rId57"/>
  </p:sldIdLst>
  <p:sldSz cx="9144000" cy="6858000" type="screen4x3"/>
  <p:notesSz cx="6858000" cy="9144000"/>
  <p:custDataLst>
    <p:tags r:id="rId6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20">
          <p15:clr>
            <a:srgbClr val="A4A3A4"/>
          </p15:clr>
        </p15:guide>
        <p15:guide id="2" orient="horz" pos="49">
          <p15:clr>
            <a:srgbClr val="A4A3A4"/>
          </p15:clr>
        </p15:guide>
        <p15:guide id="3" orient="horz" pos="237">
          <p15:clr>
            <a:srgbClr val="A4A3A4"/>
          </p15:clr>
        </p15:guide>
        <p15:guide id="4" orient="horz" pos="1201">
          <p15:clr>
            <a:srgbClr val="A4A3A4"/>
          </p15:clr>
        </p15:guide>
        <p15:guide id="5" orient="horz" pos="3642">
          <p15:clr>
            <a:srgbClr val="A4A3A4"/>
          </p15:clr>
        </p15:guide>
        <p15:guide id="6" pos="5415">
          <p15:clr>
            <a:srgbClr val="A4A3A4"/>
          </p15:clr>
        </p15:guide>
        <p15:guide id="7" pos="355">
          <p15:clr>
            <a:srgbClr val="A4A3A4"/>
          </p15:clr>
        </p15:guide>
        <p15:guide id="8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urcat, Adrienne" initials="" lastIdx="10" clrIdx="0"/>
  <p:cmAuthor id="7" name="Adrienne Burcat" initials="AMB [6]" lastIdx="1" clrIdx="7"/>
  <p:cmAuthor id="1" name="Cooper, Dana L." initials="DLC" lastIdx="8" clrIdx="1"/>
  <p:cmAuthor id="8" name="Adrienne Burcat" initials="AMB [7]" lastIdx="1" clrIdx="8"/>
  <p:cmAuthor id="2" name="Adrienne Burcat" initials="AMB" lastIdx="1" clrIdx="2"/>
  <p:cmAuthor id="3" name="Adrienne Burcat" initials="AMB [2]" lastIdx="1" clrIdx="3"/>
  <p:cmAuthor id="4" name="Adrienne Burcat" initials="AMB [3]" lastIdx="1" clrIdx="4"/>
  <p:cmAuthor id="5" name="Adrienne Burcat" initials="AMB [4]" lastIdx="1" clrIdx="5"/>
  <p:cmAuthor id="6" name="Adrienne Burcat" initials="AMB [5]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4C00"/>
    <a:srgbClr val="D9D9D6"/>
    <a:srgbClr val="EC1C29"/>
    <a:srgbClr val="AE1E23"/>
    <a:srgbClr val="FFFFFF"/>
    <a:srgbClr val="BFC0BE"/>
    <a:srgbClr val="44464A"/>
    <a:srgbClr val="4D3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93116" autoAdjust="0"/>
  </p:normalViewPr>
  <p:slideViewPr>
    <p:cSldViewPr snapToGrid="0">
      <p:cViewPr varScale="1">
        <p:scale>
          <a:sx n="122" d="100"/>
          <a:sy n="122" d="100"/>
        </p:scale>
        <p:origin x="1062" y="90"/>
      </p:cViewPr>
      <p:guideLst>
        <p:guide orient="horz" pos="4220"/>
        <p:guide orient="horz" pos="49"/>
        <p:guide orient="horz" pos="237"/>
        <p:guide orient="horz" pos="1201"/>
        <p:guide orient="horz" pos="3642"/>
        <p:guide pos="5415"/>
        <p:guide pos="355"/>
        <p:guide pos="3855"/>
      </p:guideLst>
    </p:cSldViewPr>
  </p:slideViewPr>
  <p:outlineViewPr>
    <p:cViewPr>
      <p:scale>
        <a:sx n="1" d="2"/>
        <a:sy n="1" d="2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197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Eichstedt" userId="ecb958818dd95b15" providerId="LiveId" clId="{AC0FA176-5153-400A-9D24-F6BF092817DC}"/>
    <pc:docChg chg="addSld delSld modSld sldOrd">
      <pc:chgData name="Oliver Eichstedt" userId="ecb958818dd95b15" providerId="LiveId" clId="{AC0FA176-5153-400A-9D24-F6BF092817DC}" dt="2019-06-14T03:52:35.037" v="208" actId="478"/>
      <pc:docMkLst>
        <pc:docMk/>
      </pc:docMkLst>
      <pc:sldChg chg="del">
        <pc:chgData name="Oliver Eichstedt" userId="ecb958818dd95b15" providerId="LiveId" clId="{AC0FA176-5153-400A-9D24-F6BF092817DC}" dt="2019-06-14T03:40:19.484" v="24" actId="2696"/>
        <pc:sldMkLst>
          <pc:docMk/>
          <pc:sldMk cId="2223161465" sldId="256"/>
        </pc:sldMkLst>
      </pc:sldChg>
      <pc:sldChg chg="del">
        <pc:chgData name="Oliver Eichstedt" userId="ecb958818dd95b15" providerId="LiveId" clId="{AC0FA176-5153-400A-9D24-F6BF092817DC}" dt="2019-06-14T03:49:19.247" v="25" actId="2696"/>
        <pc:sldMkLst>
          <pc:docMk/>
          <pc:sldMk cId="4203433928" sldId="308"/>
        </pc:sldMkLst>
      </pc:sldChg>
      <pc:sldChg chg="add del">
        <pc:chgData name="Oliver Eichstedt" userId="ecb958818dd95b15" providerId="LiveId" clId="{AC0FA176-5153-400A-9D24-F6BF092817DC}" dt="2019-06-14T03:31:09.034" v="3" actId="2696"/>
        <pc:sldMkLst>
          <pc:docMk/>
          <pc:sldMk cId="1131104627" sldId="338"/>
        </pc:sldMkLst>
      </pc:sldChg>
      <pc:sldChg chg="add del">
        <pc:chgData name="Oliver Eichstedt" userId="ecb958818dd95b15" providerId="LiveId" clId="{AC0FA176-5153-400A-9D24-F6BF092817DC}" dt="2019-06-14T03:33:41.254" v="5" actId="2696"/>
        <pc:sldMkLst>
          <pc:docMk/>
          <pc:sldMk cId="2603006196" sldId="338"/>
        </pc:sldMkLst>
      </pc:sldChg>
      <pc:sldChg chg="addSp modSp add">
        <pc:chgData name="Oliver Eichstedt" userId="ecb958818dd95b15" providerId="LiveId" clId="{AC0FA176-5153-400A-9D24-F6BF092817DC}" dt="2019-06-14T03:39:54.309" v="23" actId="403"/>
        <pc:sldMkLst>
          <pc:docMk/>
          <pc:sldMk cId="3529987734" sldId="338"/>
        </pc:sldMkLst>
        <pc:spChg chg="mod">
          <ac:chgData name="Oliver Eichstedt" userId="ecb958818dd95b15" providerId="LiveId" clId="{AC0FA176-5153-400A-9D24-F6BF092817DC}" dt="2019-06-14T03:38:57.688" v="13" actId="20577"/>
          <ac:spMkLst>
            <pc:docMk/>
            <pc:sldMk cId="3529987734" sldId="338"/>
            <ac:spMk id="2" creationId="{1C3BECE7-8266-47DA-8111-43F065FB7966}"/>
          </ac:spMkLst>
        </pc:spChg>
        <pc:spChg chg="mod">
          <ac:chgData name="Oliver Eichstedt" userId="ecb958818dd95b15" providerId="LiveId" clId="{AC0FA176-5153-400A-9D24-F6BF092817DC}" dt="2019-06-14T03:39:54.309" v="23" actId="403"/>
          <ac:spMkLst>
            <pc:docMk/>
            <pc:sldMk cId="3529987734" sldId="338"/>
            <ac:spMk id="3" creationId="{329792B6-05AA-458E-B4EB-5ED1CB2CE8B9}"/>
          </ac:spMkLst>
        </pc:spChg>
        <pc:spChg chg="add mod">
          <ac:chgData name="Oliver Eichstedt" userId="ecb958818dd95b15" providerId="LiveId" clId="{AC0FA176-5153-400A-9D24-F6BF092817DC}" dt="2019-06-14T03:39:35.459" v="21" actId="403"/>
          <ac:spMkLst>
            <pc:docMk/>
            <pc:sldMk cId="3529987734" sldId="338"/>
            <ac:spMk id="4" creationId="{48EAAD19-B739-44D1-829D-E8CDC7FACDEE}"/>
          </ac:spMkLst>
        </pc:spChg>
      </pc:sldChg>
      <pc:sldChg chg="add del">
        <pc:chgData name="Oliver Eichstedt" userId="ecb958818dd95b15" providerId="LiveId" clId="{AC0FA176-5153-400A-9D24-F6BF092817DC}" dt="2019-06-14T03:31:06.034" v="2" actId="2696"/>
        <pc:sldMkLst>
          <pc:docMk/>
          <pc:sldMk cId="2422039820" sldId="339"/>
        </pc:sldMkLst>
      </pc:sldChg>
      <pc:sldChg chg="addSp delSp modSp add ord">
        <pc:chgData name="Oliver Eichstedt" userId="ecb958818dd95b15" providerId="LiveId" clId="{AC0FA176-5153-400A-9D24-F6BF092817DC}" dt="2019-06-14T03:51:30.622" v="106" actId="478"/>
        <pc:sldMkLst>
          <pc:docMk/>
          <pc:sldMk cId="2628116719" sldId="339"/>
        </pc:sldMkLst>
        <pc:spChg chg="mod">
          <ac:chgData name="Oliver Eichstedt" userId="ecb958818dd95b15" providerId="LiveId" clId="{AC0FA176-5153-400A-9D24-F6BF092817DC}" dt="2019-06-14T03:49:49.837" v="63" actId="20577"/>
          <ac:spMkLst>
            <pc:docMk/>
            <pc:sldMk cId="2628116719" sldId="339"/>
            <ac:spMk id="2" creationId="{E4D52FCA-2182-4B91-B663-6C1C73942C05}"/>
          </ac:spMkLst>
        </pc:spChg>
        <pc:spChg chg="del">
          <ac:chgData name="Oliver Eichstedt" userId="ecb958818dd95b15" providerId="LiveId" clId="{AC0FA176-5153-400A-9D24-F6BF092817DC}" dt="2019-06-14T03:51:30.622" v="106" actId="478"/>
          <ac:spMkLst>
            <pc:docMk/>
            <pc:sldMk cId="2628116719" sldId="339"/>
            <ac:spMk id="3" creationId="{BAB4E06D-0712-4C3E-9483-7788D917B4ED}"/>
          </ac:spMkLst>
        </pc:spChg>
        <pc:picChg chg="add mod">
          <ac:chgData name="Oliver Eichstedt" userId="ecb958818dd95b15" providerId="LiveId" clId="{AC0FA176-5153-400A-9D24-F6BF092817DC}" dt="2019-06-14T03:51:22.850" v="105" actId="1036"/>
          <ac:picMkLst>
            <pc:docMk/>
            <pc:sldMk cId="2628116719" sldId="339"/>
            <ac:picMk id="4" creationId="{12BDCC11-1B60-4DA3-96EA-8044F246A583}"/>
          </ac:picMkLst>
        </pc:picChg>
      </pc:sldChg>
      <pc:sldChg chg="addSp delSp modSp add">
        <pc:chgData name="Oliver Eichstedt" userId="ecb958818dd95b15" providerId="LiveId" clId="{AC0FA176-5153-400A-9D24-F6BF092817DC}" dt="2019-06-14T03:52:35.037" v="208" actId="478"/>
        <pc:sldMkLst>
          <pc:docMk/>
          <pc:sldMk cId="3438795870" sldId="340"/>
        </pc:sldMkLst>
        <pc:spChg chg="mod">
          <ac:chgData name="Oliver Eichstedt" userId="ecb958818dd95b15" providerId="LiveId" clId="{AC0FA176-5153-400A-9D24-F6BF092817DC}" dt="2019-06-14T03:52:10.053" v="157" actId="20577"/>
          <ac:spMkLst>
            <pc:docMk/>
            <pc:sldMk cId="3438795870" sldId="340"/>
            <ac:spMk id="2" creationId="{76413AE4-8FD3-4353-81FA-5E6A1692AA0B}"/>
          </ac:spMkLst>
        </pc:spChg>
        <pc:spChg chg="del">
          <ac:chgData name="Oliver Eichstedt" userId="ecb958818dd95b15" providerId="LiveId" clId="{AC0FA176-5153-400A-9D24-F6BF092817DC}" dt="2019-06-14T03:52:35.037" v="208" actId="478"/>
          <ac:spMkLst>
            <pc:docMk/>
            <pc:sldMk cId="3438795870" sldId="340"/>
            <ac:spMk id="3" creationId="{991954AD-E34F-4B9D-9ABC-756D61727E2C}"/>
          </ac:spMkLst>
        </pc:spChg>
        <pc:picChg chg="add mod">
          <ac:chgData name="Oliver Eichstedt" userId="ecb958818dd95b15" providerId="LiveId" clId="{AC0FA176-5153-400A-9D24-F6BF092817DC}" dt="2019-06-14T03:52:30.563" v="207" actId="1035"/>
          <ac:picMkLst>
            <pc:docMk/>
            <pc:sldMk cId="3438795870" sldId="340"/>
            <ac:picMk id="4" creationId="{CB39C649-91DF-44DC-890E-6CA03B94FD5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5DE0FE4-2AA5-4D52-9F58-F3DCF65E1724}" type="datetimeFigureOut">
              <a:rPr lang="en-US"/>
              <a:pPr>
                <a:defRPr/>
              </a:pPr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3211C34-7316-491E-B30E-8AABD4CEF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95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480E89A-D59D-40B9-A13A-DEC01D948646}" type="datetimeFigureOut">
              <a:rPr lang="en-US"/>
              <a:pPr>
                <a:defRPr/>
              </a:pPr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7189C4A-F59C-461A-ABCA-12531F27A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79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538163" y="3430588"/>
            <a:ext cx="80581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3" descr="stagecoach icon with corporate signature &quot;Together we'll go far&quot;" title="stagecoach icon lock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5"/>
          <a:stretch>
            <a:fillRect/>
          </a:stretch>
        </p:blipFill>
        <p:spPr bwMode="auto">
          <a:xfrm>
            <a:off x="5137150" y="5403850"/>
            <a:ext cx="36703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384175"/>
            <a:ext cx="7413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title="wells fargo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384175"/>
            <a:ext cx="7413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786" y="1305643"/>
            <a:ext cx="7772400" cy="1959882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defRPr lang="en-US" sz="48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786" y="3657600"/>
            <a:ext cx="6400800" cy="914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Ins="91440" bIns="45720">
            <a:normAutofit/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lang="en-US" sz="1800" b="1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46786" y="5275171"/>
            <a:ext cx="2819400" cy="762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033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3D8C9371-4984-4831-9CF2-8B75EE4CF2E1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2B0D0FF1-E73A-40E8-93CE-4486DFF17722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30" y="319903"/>
            <a:ext cx="8229600" cy="1143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30" y="1646600"/>
            <a:ext cx="8229600" cy="5047672"/>
          </a:xfrm>
        </p:spPr>
        <p:txBody>
          <a:bodyPr/>
          <a:lstStyle>
            <a:lvl1pPr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687388" indent="-342900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marL="914400" indent="-22701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marL="1141413" indent="-22701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marL="1376363" indent="-23495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1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EA1CE7D5-EC6A-411B-A16E-1F9770B86804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C63E9CB4-000B-46CE-8EE3-7C132581EF1F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286000"/>
            <a:ext cx="8229600" cy="384016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6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BF7216CD-EB03-4AB1-A705-19E8B6E8B74E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CA3E1FA4-29C7-412E-BED4-0F16C0ACF15D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506" y="3383179"/>
            <a:ext cx="77724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1506" y="2159440"/>
            <a:ext cx="8343900" cy="1143000"/>
          </a:xfrm>
        </p:spPr>
        <p:txBody>
          <a:bodyPr anchor="b"/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6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83A828C1-4947-4EA3-87F5-B0DA87E62592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ADE2D989-92D0-4212-93D4-71D86E0EA1BE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7730" y="1647823"/>
            <a:ext cx="4024270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7783" y="1647823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3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5660BBED-22CF-4A23-8CA1-E52F285DADB3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D55E65C9-97C5-43BE-B6AA-7420F5D8BC7A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730" y="1643942"/>
            <a:ext cx="4024270" cy="744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7730" y="2546048"/>
            <a:ext cx="4024270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4608" y="1643942"/>
            <a:ext cx="4041775" cy="744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4608" y="2546048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6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105EADE1-1183-4B88-882D-3ED6C666D893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290C7B1A-05F7-4F14-BBB1-0B2150B7A70F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0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CC149BFC-2111-4ABA-8705-E47C07505D09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8774113" y="6611938"/>
            <a:ext cx="642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F78440E6-7DD9-4AAA-8BF7-D02F975E6A8F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93367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724026"/>
            <a:ext cx="8248650" cy="2313820"/>
          </a:xfrm>
        </p:spPr>
        <p:txBody>
          <a:bodyPr rIns="91440" bIns="45720" rtlCol="0">
            <a:normAutofit/>
          </a:bodyPr>
          <a:lstStyle>
            <a:lvl1pPr marL="227013" indent="-227013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en-US" sz="2800" kern="1200" dirty="0" smtClean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948238" y="4138203"/>
            <a:ext cx="3470275" cy="403225"/>
          </a:xfrm>
        </p:spPr>
        <p:txBody>
          <a:bodyPr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175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7688" y="3206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7688" y="16510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4" r:id="rId1"/>
    <p:sldLayoutId id="2147484835" r:id="rId2"/>
    <p:sldLayoutId id="2147484836" r:id="rId3"/>
    <p:sldLayoutId id="2147484837" r:id="rId4"/>
    <p:sldLayoutId id="2147484838" r:id="rId5"/>
    <p:sldLayoutId id="2147484839" r:id="rId6"/>
    <p:sldLayoutId id="2147484840" r:id="rId7"/>
    <p:sldLayoutId id="2147484841" r:id="rId8"/>
    <p:sldLayoutId id="2147484842" r:id="rId9"/>
  </p:sldLayoutIdLst>
  <p:hf hdr="0" ftr="0" dt="0"/>
  <p:txStyles>
    <p:titleStyle>
      <a:lvl1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lang="en-US" sz="3000" b="0" i="0" u="none" kern="1200" dirty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000">
          <a:solidFill>
            <a:schemeClr val="bg2"/>
          </a:solidFill>
          <a:latin typeface="Georgia" pitchFamily="18" charset="0"/>
        </a:defRPr>
      </a:lvl2pPr>
      <a:lvl3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000">
          <a:solidFill>
            <a:schemeClr val="bg2"/>
          </a:solidFill>
          <a:latin typeface="Georgia" pitchFamily="18" charset="0"/>
        </a:defRPr>
      </a:lvl3pPr>
      <a:lvl4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000">
          <a:solidFill>
            <a:schemeClr val="bg2"/>
          </a:solidFill>
          <a:latin typeface="Georgia" pitchFamily="18" charset="0"/>
        </a:defRPr>
      </a:lvl4pPr>
      <a:lvl5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000">
          <a:solidFill>
            <a:schemeClr val="bg2"/>
          </a:solidFill>
          <a:latin typeface="Georgia" pitchFamily="18" charset="0"/>
        </a:defRPr>
      </a:lvl5pPr>
      <a:lvl6pPr marL="45720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6pPr>
      <a:lvl7pPr marL="91440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7pPr>
      <a:lvl8pPr marL="137160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8pPr>
      <a:lvl9pPr marL="182880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ts val="1200"/>
        </a:spcAft>
        <a:buFont typeface="Wingdings" pitchFamily="2" charset="2"/>
        <a:buChar char="§"/>
        <a:defRPr sz="22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687388" indent="-342900" algn="l" rtl="0" eaLnBrk="1" fontAlgn="base" hangingPunct="1">
        <a:spcBef>
          <a:spcPct val="0"/>
        </a:spcBef>
        <a:spcAft>
          <a:spcPts val="1200"/>
        </a:spcAft>
        <a:buFont typeface="Verdana" pitchFamily="34" charset="0"/>
        <a:buChar char="–"/>
        <a:defRPr sz="2000" b="0" i="0" u="none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914400" indent="-227013" algn="l" rtl="0" eaLnBrk="1" fontAlgn="base" hangingPunct="1">
        <a:spcBef>
          <a:spcPct val="0"/>
        </a:spcBef>
        <a:spcAft>
          <a:spcPts val="1200"/>
        </a:spcAft>
        <a:buFont typeface="Arial" charset="0"/>
        <a:buChar char="•"/>
        <a:defRPr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141413" indent="-227013" algn="l" rtl="0" eaLnBrk="1" fontAlgn="base" hangingPunct="1">
        <a:spcBef>
          <a:spcPct val="0"/>
        </a:spcBef>
        <a:spcAft>
          <a:spcPts val="1200"/>
        </a:spcAft>
        <a:buFont typeface="Wingdings" pitchFamily="2" charset="2"/>
        <a:buChar char="§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76363" indent="-234950" algn="l" rtl="0" eaLnBrk="1" fontAlgn="base" hangingPunct="1">
        <a:spcBef>
          <a:spcPct val="0"/>
        </a:spcBef>
        <a:spcAft>
          <a:spcPts val="1200"/>
        </a:spcAft>
        <a:buFont typeface="Wingdings" pitchFamily="2" charset="2"/>
        <a:buChar char="§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nelynn.ie/python-pandas-read_csv-load-data-from-csv-files/" TargetMode="External"/><Relationship Id="rId2" Type="http://schemas.openxmlformats.org/officeDocument/2006/relationships/hyperlink" Target="https://python-graph-galler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ython-data-visualization-2018-why-so-many-librari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max.org/color-blind-tes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BECE7-8266-47DA-8111-43F065FB7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 for getting started with visualizing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9792B6-05AA-458E-B4EB-5ED1CB2C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Visualization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AAD19-B739-44D1-829D-E8CDC7FACDEE}"/>
              </a:ext>
            </a:extLst>
          </p:cNvPr>
          <p:cNvSpPr txBox="1">
            <a:spLocks/>
          </p:cNvSpPr>
          <p:nvPr/>
        </p:nvSpPr>
        <p:spPr>
          <a:xfrm>
            <a:off x="546786" y="5275171"/>
            <a:ext cx="2819400" cy="762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687388" indent="-342900" algn="l" rtl="0" eaLnBrk="1" fontAlgn="base" hangingPunct="1"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–"/>
              <a:defRPr sz="2000" b="0" i="0" u="none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indent="-227013" algn="l" rtl="0" eaLnBrk="1" fontAlgn="base" hangingPunct="1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141413" indent="-227013" algn="l" rtl="0" eaLnBrk="1" fontAlgn="base" hangingPunct="1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376363" indent="-234950" algn="l" rtl="0" eaLnBrk="1" fontAlgn="base" hangingPunct="1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Oliver Eichstedt</a:t>
            </a:r>
          </a:p>
        </p:txBody>
      </p:sp>
    </p:spTree>
    <p:extLst>
      <p:ext uri="{BB962C8B-B14F-4D97-AF65-F5344CB8AC3E}">
        <p14:creationId xmlns:p14="http://schemas.microsoft.com/office/powerpoint/2010/main" val="3529987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Charts: Parts of a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30" y="1625599"/>
            <a:ext cx="5353400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85410" y="4867564"/>
            <a:ext cx="1533237" cy="36021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x</a:t>
            </a: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-axis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830" y="1184032"/>
            <a:ext cx="1533237" cy="36021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y</a:t>
            </a: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-axis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593" y="5494385"/>
            <a:ext cx="1533237" cy="36021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Axis titles</a:t>
            </a:r>
            <a:endParaRPr lang="en-US" sz="1400" kern="1200" dirty="0">
              <a:solidFill>
                <a:schemeClr val="tx1"/>
              </a:solidFill>
              <a:latin typeface="Verdana" pitchFamily="34" charset="0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717964" y="4128655"/>
            <a:ext cx="388866" cy="14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717964" y="5357091"/>
            <a:ext cx="2734433" cy="23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56874" y="1544251"/>
            <a:ext cx="939" cy="43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72976" y="5024579"/>
            <a:ext cx="262297" cy="23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39739" y="1044597"/>
            <a:ext cx="1533237" cy="36021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Chart title</a:t>
            </a:r>
            <a:endParaRPr lang="en-US" sz="1400" kern="1200" dirty="0">
              <a:solidFill>
                <a:schemeClr val="tx1"/>
              </a:solidFill>
              <a:latin typeface="Verdana" pitchFamily="34" charset="0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64727" y="1217694"/>
            <a:ext cx="375012" cy="47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32831" y="1902691"/>
            <a:ext cx="756443" cy="44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89274" y="1722581"/>
            <a:ext cx="1533237" cy="36021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Chart area</a:t>
            </a:r>
            <a:endParaRPr lang="en-US" sz="1400" kern="1200" dirty="0">
              <a:solidFill>
                <a:schemeClr val="tx1"/>
              </a:solidFill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35273" y="3246400"/>
            <a:ext cx="1533237" cy="36021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Data points</a:t>
            </a:r>
            <a:endParaRPr lang="en-US" sz="1400" kern="1200" dirty="0">
              <a:solidFill>
                <a:schemeClr val="tx1"/>
              </a:solidFill>
              <a:latin typeface="Verdana" pitchFamily="34" charset="0"/>
              <a:ea typeface="+mn-ea"/>
              <a:cs typeface="+mn-cs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788727" y="3066287"/>
            <a:ext cx="646546" cy="26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413" y="4494117"/>
            <a:ext cx="1533237" cy="36021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Axis labels</a:t>
            </a:r>
            <a:endParaRPr lang="en-US" sz="1400" kern="1200" dirty="0">
              <a:solidFill>
                <a:schemeClr val="tx1"/>
              </a:solidFill>
              <a:latin typeface="Verdana" pitchFamily="34" charset="0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621921" y="4546288"/>
            <a:ext cx="668697" cy="12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653323" y="4674226"/>
            <a:ext cx="1431857" cy="50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8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Charts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Verdana" pitchFamily="34" charset="0"/>
              </a:rPr>
              <a:t>Plots y vs. x values as points but only includes x values that are present in the data. Points are connected by lines.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detecting trends or patterns over time</a:t>
            </a:r>
          </a:p>
          <a:p>
            <a:r>
              <a:rPr lang="en-US" dirty="0"/>
              <a:t>Be careful when x values are missing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198446"/>
            <a:ext cx="51339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28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Verdana" pitchFamily="34" charset="0"/>
              </a:rPr>
              <a:t>Represents data with vertical or horizontal bars. The size of the bar represents the magnitude of the value.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31" y="1646600"/>
            <a:ext cx="2955748" cy="5047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 for</a:t>
            </a:r>
          </a:p>
          <a:p>
            <a:r>
              <a:rPr lang="en-US" sz="2000" dirty="0"/>
              <a:t>Comparing categorical data</a:t>
            </a:r>
          </a:p>
          <a:p>
            <a:r>
              <a:rPr lang="en-US" sz="2000" dirty="0"/>
              <a:t>Can be sorted</a:t>
            </a:r>
          </a:p>
          <a:p>
            <a:pPr marL="0" indent="0">
              <a:buNone/>
            </a:pPr>
            <a:r>
              <a:rPr lang="en-US" dirty="0"/>
              <a:t>Not good for</a:t>
            </a:r>
          </a:p>
          <a:p>
            <a:r>
              <a:rPr lang="en-US" sz="2000" dirty="0"/>
              <a:t>Continuous values</a:t>
            </a:r>
          </a:p>
          <a:p>
            <a:r>
              <a:rPr lang="en-US" sz="2000" dirty="0"/>
              <a:t>Large number of categories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478" y="2456350"/>
            <a:ext cx="52006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Charts/Stacked Bar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looking at components AND total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2071569"/>
            <a:ext cx="473392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2" y="4381865"/>
            <a:ext cx="4981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8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  <a:br>
              <a:rPr lang="en-US" dirty="0"/>
            </a:br>
            <a:r>
              <a:rPr lang="en-US" sz="2000" dirty="0" err="1">
                <a:solidFill>
                  <a:schemeClr val="tx1"/>
                </a:solidFill>
                <a:latin typeface="Verdana" pitchFamily="34" charset="0"/>
              </a:rPr>
              <a:t>Plots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</a:rPr>
              <a:t> y vs. x values as points.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30" y="1646600"/>
            <a:ext cx="3182039" cy="5047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 for</a:t>
            </a:r>
          </a:p>
          <a:p>
            <a:r>
              <a:rPr lang="en-US" sz="1800" dirty="0"/>
              <a:t>showing correlations</a:t>
            </a:r>
          </a:p>
          <a:p>
            <a:pPr lvl="1"/>
            <a:r>
              <a:rPr lang="en-US" sz="1600" dirty="0"/>
              <a:t>Be careful: </a:t>
            </a:r>
            <a:br>
              <a:rPr lang="en-US" sz="1600" dirty="0"/>
            </a:br>
            <a:r>
              <a:rPr lang="en-US" sz="1600" dirty="0"/>
              <a:t>correlation </a:t>
            </a:r>
            <a:br>
              <a:rPr lang="en-US" sz="1600" dirty="0"/>
            </a:br>
            <a:r>
              <a:rPr lang="en-US" sz="1600" dirty="0"/>
              <a:t>&lt;&gt; </a:t>
            </a:r>
            <a:br>
              <a:rPr lang="en-US" sz="1600" dirty="0"/>
            </a:br>
            <a:r>
              <a:rPr lang="en-US" sz="1600" dirty="0"/>
              <a:t>causation</a:t>
            </a:r>
          </a:p>
          <a:p>
            <a:r>
              <a:rPr lang="en-US" sz="1800" dirty="0"/>
              <a:t>Seeing trends over time</a:t>
            </a:r>
          </a:p>
          <a:p>
            <a:pPr marL="0" indent="0">
              <a:buNone/>
            </a:pPr>
            <a:r>
              <a:rPr lang="en-US" dirty="0"/>
              <a:t>Not good</a:t>
            </a:r>
          </a:p>
          <a:p>
            <a:r>
              <a:rPr lang="en-US" sz="2000" dirty="0"/>
              <a:t>Categorical data</a:t>
            </a:r>
          </a:p>
          <a:p>
            <a:r>
              <a:rPr lang="en-US" sz="2000" dirty="0"/>
              <a:t>Grouped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70" y="1643218"/>
            <a:ext cx="4960938" cy="450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  <a:latin typeface="Verdana" pitchFamily="34" charset="0"/>
              </a:rPr>
              <a:t>A box plot, sometimes called a box and whisker plot, shows the spread of data for multiple categories. It is kind of like showing a few “squished” histograms on one page.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441" y="1961662"/>
            <a:ext cx="2292781" cy="473260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Good for</a:t>
            </a:r>
          </a:p>
          <a:p>
            <a:r>
              <a:rPr lang="en-US" sz="1800" dirty="0"/>
              <a:t>Showing distribution (spread) of data</a:t>
            </a:r>
          </a:p>
          <a:p>
            <a:r>
              <a:rPr lang="en-US" sz="1800" dirty="0"/>
              <a:t>Continuous data that can be grouped</a:t>
            </a:r>
          </a:p>
          <a:p>
            <a:pPr marL="0" indent="0">
              <a:buNone/>
            </a:pPr>
            <a:r>
              <a:rPr lang="en-US" sz="2000" dirty="0"/>
              <a:t>Not good for</a:t>
            </a:r>
          </a:p>
          <a:p>
            <a:r>
              <a:rPr lang="en-US" sz="1800" dirty="0"/>
              <a:t>Continuous values w/o natural grouping</a:t>
            </a:r>
          </a:p>
          <a:p>
            <a:r>
              <a:rPr lang="en-US" sz="1800" dirty="0"/>
              <a:t>Large number of categories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11" y="1961663"/>
            <a:ext cx="5933437" cy="454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55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Deciphering a box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23" y="2141899"/>
            <a:ext cx="3936407" cy="4149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730" y="6456218"/>
            <a:ext cx="7469434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spcBef>
                <a:spcPts val="800"/>
              </a:spcBef>
            </a:pPr>
            <a:r>
              <a:rPr lang="en-US" sz="800" dirty="0">
                <a:cs typeface="+mn-cs"/>
              </a:rPr>
              <a:t>Source: https://www.microsoft.com/en-us/microsoft-365/blog/2015/08/18/visualize-statistics-with-histogram-pareto-and-box-and-whisker-charts/</a:t>
            </a:r>
            <a:endParaRPr lang="en-US" sz="800" kern="12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41" y="3781705"/>
            <a:ext cx="4489450" cy="2509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041" y="1462902"/>
            <a:ext cx="4369377" cy="21539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The objects (boxes, whiskers, markers, etc.) on a box plot can vary slightly depending on the software and the creator of the plot.</a:t>
            </a:r>
          </a:p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Be sure you know how to interpret the box plot you are examining!</a:t>
            </a:r>
          </a:p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The guidelines here are from the Microsoft blog and represent the typical meanings.</a:t>
            </a:r>
            <a:endParaRPr lang="en-US" sz="1400" kern="1200" dirty="0">
              <a:solidFill>
                <a:schemeClr val="tx1"/>
              </a:solidFill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23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  <a:latin typeface="Verdana" pitchFamily="34" charset="0"/>
              </a:rPr>
              <a:t>A histogram creates “bins” (ranges of values) and shows how many data points are in each bin based on the height of the bin’s bar.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box plot … good for showing the shape of distributions</a:t>
            </a:r>
          </a:p>
          <a:p>
            <a:r>
              <a:rPr lang="en-US" dirty="0"/>
              <a:t>Not useful for time series data and comparing groups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404941"/>
            <a:ext cx="64389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67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Pie charts are usually used to represent percentage data that adds up to 100%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Avoid using pie charts: Bar charts are often better choice</a:t>
            </a:r>
          </a:p>
          <a:p>
            <a:pPr lvl="1"/>
            <a:r>
              <a:rPr lang="en-US" sz="1800" dirty="0"/>
              <a:t>Human eyes are not good at estimating area </a:t>
            </a:r>
          </a:p>
          <a:p>
            <a:pPr lvl="1"/>
            <a:r>
              <a:rPr lang="en-US" sz="1800" dirty="0"/>
              <a:t>Hard to compare the slices by visually inspecting them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73" y="2941109"/>
            <a:ext cx="5337255" cy="1832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441" y="4719411"/>
            <a:ext cx="4341119" cy="18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9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(calendar example)</a:t>
            </a:r>
            <a:br>
              <a:rPr lang="en-US" dirty="0"/>
            </a:br>
            <a:r>
              <a:rPr lang="en-US" sz="1600" dirty="0">
                <a:solidFill>
                  <a:schemeClr val="tx1"/>
                </a:solidFill>
                <a:latin typeface="Verdana" pitchFamily="34" charset="0"/>
              </a:rPr>
              <a:t>A heat map represents values with colors or intensities. Sometimes heat maps can be shaped like a geographical map to represent a country or region.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30" y="1646600"/>
            <a:ext cx="3406238" cy="504767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Good for </a:t>
            </a:r>
          </a:p>
          <a:p>
            <a:pPr indent="-231775">
              <a:spcBef>
                <a:spcPts val="800"/>
              </a:spcBef>
            </a:pPr>
            <a:r>
              <a:rPr lang="en-US" sz="1800" dirty="0"/>
              <a:t>Showing three dimensions: x &amp; y axis plus the color intensity</a:t>
            </a:r>
          </a:p>
          <a:p>
            <a:pPr indent="-231775">
              <a:spcBef>
                <a:spcPts val="800"/>
              </a:spcBef>
            </a:pPr>
            <a:r>
              <a:rPr lang="en-US" sz="1800" dirty="0"/>
              <a:t>Represent geographical data</a:t>
            </a:r>
          </a:p>
          <a:p>
            <a:pPr marL="0" indent="0">
              <a:buNone/>
            </a:pPr>
            <a:r>
              <a:rPr lang="en-US" sz="1800" dirty="0"/>
              <a:t>Not good for</a:t>
            </a:r>
          </a:p>
          <a:p>
            <a:pPr indent="-231775">
              <a:spcBef>
                <a:spcPts val="800"/>
              </a:spcBef>
            </a:pPr>
            <a:r>
              <a:rPr lang="en-US" sz="1800" dirty="0"/>
              <a:t>Showing precise values (numeric values can be displayed to help)</a:t>
            </a:r>
          </a:p>
          <a:p>
            <a:pPr indent="-231775">
              <a:spcBef>
                <a:spcPts val="800"/>
              </a:spcBef>
            </a:pPr>
            <a:r>
              <a:rPr lang="en-US" sz="1800" dirty="0"/>
              <a:t>Two dimensional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968" y="2181225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4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142"/>
            <a:ext cx="9144000" cy="5097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30" y="1302143"/>
            <a:ext cx="8229600" cy="539213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visualization is the discipline of trying to understand data by placing it in a visual context so that patterns, trends and correlations that might not otherwise be detected can be exposed</a:t>
            </a:r>
          </a:p>
        </p:txBody>
      </p:sp>
    </p:spTree>
    <p:extLst>
      <p:ext uri="{BB962C8B-B14F-4D97-AF65-F5344CB8AC3E}">
        <p14:creationId xmlns:p14="http://schemas.microsoft.com/office/powerpoint/2010/main" val="264525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(geocoding example)</a:t>
            </a:r>
            <a:br>
              <a:rPr lang="en-US" dirty="0"/>
            </a:br>
            <a:r>
              <a:rPr lang="en-US" sz="1600" dirty="0">
                <a:solidFill>
                  <a:schemeClr val="tx1"/>
                </a:solidFill>
                <a:latin typeface="Verdana" pitchFamily="34" charset="0"/>
              </a:rPr>
              <a:t>A heat map represents values with colors or intensities. Sometimes heat maps can be shaped like a geographical map to represent a country or region.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30" y="1646600"/>
            <a:ext cx="3406238" cy="504767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Good for </a:t>
            </a:r>
          </a:p>
          <a:p>
            <a:pPr indent="-231775">
              <a:spcBef>
                <a:spcPts val="800"/>
              </a:spcBef>
            </a:pPr>
            <a:r>
              <a:rPr lang="en-US" sz="1800" dirty="0"/>
              <a:t>Showing three dimensions: x &amp; y axis plus the color intensity</a:t>
            </a:r>
          </a:p>
          <a:p>
            <a:pPr indent="-231775">
              <a:spcBef>
                <a:spcPts val="800"/>
              </a:spcBef>
            </a:pPr>
            <a:r>
              <a:rPr lang="en-US" sz="1800" dirty="0"/>
              <a:t>Represent geographical data</a:t>
            </a:r>
          </a:p>
          <a:p>
            <a:pPr marL="0" indent="0">
              <a:buNone/>
            </a:pPr>
            <a:r>
              <a:rPr lang="en-US" sz="1800" dirty="0"/>
              <a:t>Not good for</a:t>
            </a:r>
          </a:p>
          <a:p>
            <a:pPr indent="-231775">
              <a:spcBef>
                <a:spcPts val="800"/>
              </a:spcBef>
            </a:pPr>
            <a:r>
              <a:rPr lang="en-US" sz="1800" dirty="0"/>
              <a:t>Showing precise values (numeric values can be displayed to help)</a:t>
            </a:r>
          </a:p>
          <a:p>
            <a:pPr indent="-231775">
              <a:spcBef>
                <a:spcPts val="800"/>
              </a:spcBef>
            </a:pPr>
            <a:r>
              <a:rPr lang="en-US" sz="1800" dirty="0"/>
              <a:t>Two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923" y="2235447"/>
            <a:ext cx="47529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Geocoding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Visualization of data on a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location is important</a:t>
            </a:r>
          </a:p>
          <a:p>
            <a:r>
              <a:rPr lang="en-US" dirty="0"/>
              <a:t>Combine maps with the actual data metric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36" y="3185407"/>
            <a:ext cx="4135926" cy="33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 Example: Napoleon’s invasion of Russia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224580"/>
            <a:ext cx="80962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37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Chart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Used to visualize addition and subtraction from a starting value to reach and end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7" y="2115404"/>
            <a:ext cx="7914845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2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  <a:br>
              <a:rPr lang="en-US" dirty="0"/>
            </a:br>
            <a:r>
              <a:rPr lang="en-US" dirty="0"/>
              <a:t>The Very First Image of a Black 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3131" y="1595404"/>
            <a:ext cx="8229600" cy="504767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" y="1286728"/>
            <a:ext cx="9120743" cy="5356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729" y="6584462"/>
            <a:ext cx="7166056" cy="285262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spcBef>
                <a:spcPts val="800"/>
              </a:spcBef>
            </a:pPr>
            <a:r>
              <a:rPr lang="en-US" sz="1200" dirty="0">
                <a:cs typeface="+mn-cs"/>
              </a:rPr>
              <a:t>https://www.sciencefriday.com/articles/breaking-first-image-black-hole/</a:t>
            </a:r>
            <a:endParaRPr lang="en-US" sz="1200" kern="12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252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2FCA-2182-4B91-B663-6C1C7394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 Viz example</a:t>
            </a:r>
            <a:br>
              <a:rPr lang="en-US" dirty="0"/>
            </a:br>
            <a:r>
              <a:rPr lang="en-US" sz="2000" dirty="0"/>
              <a:t>Kirk Goldsberry - </a:t>
            </a:r>
            <a:r>
              <a:rPr lang="en-US" sz="2000" dirty="0" err="1"/>
              <a:t>Strawlball</a:t>
            </a:r>
            <a:endParaRPr lang="en-US" dirty="0"/>
          </a:p>
        </p:txBody>
      </p:sp>
      <p:pic>
        <p:nvPicPr>
          <p:cNvPr id="1026" name="Picture 2" descr="https://cdn1.spiegel.de/images/image-1435641-640_galleryfree-fwqx-1435641.jpg">
            <a:extLst>
              <a:ext uri="{FF2B5EF4-FFF2-40B4-BE49-F238E27FC236}">
                <a16:creationId xmlns:a16="http://schemas.microsoft.com/office/drawing/2014/main" id="{B541CE6C-7B04-4A66-BA3A-582176F1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6096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04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2FCA-2182-4B91-B663-6C1C7394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 Viz example</a:t>
            </a:r>
            <a:br>
              <a:rPr lang="en-US" dirty="0"/>
            </a:br>
            <a:r>
              <a:rPr lang="en-US" sz="2000" dirty="0"/>
              <a:t>Kirk Goldsberry - </a:t>
            </a:r>
            <a:r>
              <a:rPr lang="en-US" sz="2000" dirty="0" err="1"/>
              <a:t>Strawlball</a:t>
            </a:r>
            <a:endParaRPr lang="en-US" dirty="0"/>
          </a:p>
        </p:txBody>
      </p:sp>
      <p:pic>
        <p:nvPicPr>
          <p:cNvPr id="2050" name="Picture 2" descr="https://cdn1.spiegel.de/images/image-1435660-640_galleryfree-qmfa-1435660.jpg">
            <a:extLst>
              <a:ext uri="{FF2B5EF4-FFF2-40B4-BE49-F238E27FC236}">
                <a16:creationId xmlns:a16="http://schemas.microsoft.com/office/drawing/2014/main" id="{4B848217-7F51-455A-BD34-E5E2CEA0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6096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958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2FCA-2182-4B91-B663-6C1C7394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 Viz example</a:t>
            </a:r>
            <a:br>
              <a:rPr lang="en-US" dirty="0"/>
            </a:br>
            <a:r>
              <a:rPr lang="en-US" sz="2000" dirty="0"/>
              <a:t>Kirk Goldsberry - </a:t>
            </a:r>
            <a:r>
              <a:rPr lang="en-US" sz="2000" dirty="0" err="1"/>
              <a:t>Strawlball</a:t>
            </a:r>
            <a:endParaRPr lang="en-US" dirty="0"/>
          </a:p>
        </p:txBody>
      </p:sp>
      <p:pic>
        <p:nvPicPr>
          <p:cNvPr id="3074" name="Picture 2" descr="https://cdn1.spiegel.de/images/image-1438448-640_galleryfree-cvpw-1438448.jpg">
            <a:extLst>
              <a:ext uri="{FF2B5EF4-FFF2-40B4-BE49-F238E27FC236}">
                <a16:creationId xmlns:a16="http://schemas.microsoft.com/office/drawing/2014/main" id="{9BB6ECBD-E667-490D-B46B-70BC11A5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6096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17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2FCA-2182-4B91-B663-6C1C7394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 Viz example</a:t>
            </a:r>
            <a:br>
              <a:rPr lang="en-US" dirty="0"/>
            </a:br>
            <a:r>
              <a:rPr lang="en-US" sz="2000" dirty="0"/>
              <a:t>Kirk Goldsberry - </a:t>
            </a:r>
            <a:r>
              <a:rPr lang="en-US" sz="2000" dirty="0" err="1"/>
              <a:t>Strawlball</a:t>
            </a:r>
            <a:endParaRPr lang="en-US" dirty="0"/>
          </a:p>
        </p:txBody>
      </p:sp>
      <p:pic>
        <p:nvPicPr>
          <p:cNvPr id="4098" name="Picture 2" descr="https://cdn1.spiegel.de/images/image-1435655-640_galleryfree-fcuv-1435655.jpg">
            <a:extLst>
              <a:ext uri="{FF2B5EF4-FFF2-40B4-BE49-F238E27FC236}">
                <a16:creationId xmlns:a16="http://schemas.microsoft.com/office/drawing/2014/main" id="{116A0E4C-D245-4CBD-B60E-8D589453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6096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831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2FCA-2182-4B91-B663-6C1C7394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 Viz example</a:t>
            </a:r>
            <a:br>
              <a:rPr lang="en-US" dirty="0"/>
            </a:br>
            <a:r>
              <a:rPr lang="en-US" sz="2000" dirty="0"/>
              <a:t>Kirk Goldsberry - </a:t>
            </a:r>
            <a:r>
              <a:rPr lang="en-US" sz="2000" dirty="0" err="1"/>
              <a:t>Strawlball</a:t>
            </a:r>
            <a:endParaRPr lang="en-US" dirty="0"/>
          </a:p>
        </p:txBody>
      </p:sp>
      <p:pic>
        <p:nvPicPr>
          <p:cNvPr id="5122" name="Picture 2" descr="https://cdn1.spiegel.de/images/image-1435658-640_galleryfree-mytd-1435658.jpg">
            <a:extLst>
              <a:ext uri="{FF2B5EF4-FFF2-40B4-BE49-F238E27FC236}">
                <a16:creationId xmlns:a16="http://schemas.microsoft.com/office/drawing/2014/main" id="{F82114BE-79C8-4191-AEB9-A39E48009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6096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3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Visualizing data is an important part of conveying a message</a:t>
            </a:r>
          </a:p>
          <a:p>
            <a:r>
              <a:rPr lang="en-US" dirty="0"/>
              <a:t>Visualization allows to condense large amount of data and display it via a picture (vs. aggregate numbers)</a:t>
            </a:r>
          </a:p>
          <a:p>
            <a:r>
              <a:rPr lang="en-US" dirty="0"/>
              <a:t>Visualizations should keep the audience in mind</a:t>
            </a:r>
          </a:p>
          <a:p>
            <a:r>
              <a:rPr lang="en-US" dirty="0"/>
              <a:t>Presenter should convey the message without misleading the audience</a:t>
            </a:r>
          </a:p>
          <a:p>
            <a:r>
              <a:rPr lang="en-US" dirty="0"/>
              <a:t>Small “tweaks” can make </a:t>
            </a:r>
            <a:r>
              <a:rPr lang="en-US" b="1" dirty="0"/>
              <a:t>BIG</a:t>
            </a:r>
            <a:r>
              <a:rPr lang="en-US" dirty="0"/>
              <a:t> differences!</a:t>
            </a:r>
          </a:p>
        </p:txBody>
      </p:sp>
    </p:spTree>
    <p:extLst>
      <p:ext uri="{BB962C8B-B14F-4D97-AF65-F5344CB8AC3E}">
        <p14:creationId xmlns:p14="http://schemas.microsoft.com/office/powerpoint/2010/main" val="3255678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2FCA-2182-4B91-B663-6C1C7394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 Viz example</a:t>
            </a:r>
            <a:br>
              <a:rPr lang="en-US" dirty="0"/>
            </a:br>
            <a:r>
              <a:rPr lang="en-US" sz="2000" dirty="0"/>
              <a:t>Kirk Goldsberry - </a:t>
            </a:r>
            <a:r>
              <a:rPr lang="en-US" sz="2000" dirty="0" err="1"/>
              <a:t>Strawlball</a:t>
            </a:r>
            <a:endParaRPr lang="en-US" sz="2000" dirty="0"/>
          </a:p>
        </p:txBody>
      </p:sp>
      <p:pic>
        <p:nvPicPr>
          <p:cNvPr id="6146" name="Picture 2" descr="https://cdn1.spiegel.de/images/image-1435666-640_galleryfree-ehib-1435666.jpg">
            <a:extLst>
              <a:ext uri="{FF2B5EF4-FFF2-40B4-BE49-F238E27FC236}">
                <a16:creationId xmlns:a16="http://schemas.microsoft.com/office/drawing/2014/main" id="{143ACD0C-A8BE-4567-AA99-D8FFE359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6096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956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2FCA-2182-4B91-B663-6C1C7394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 Viz example</a:t>
            </a:r>
            <a:br>
              <a:rPr lang="en-US" dirty="0"/>
            </a:br>
            <a:r>
              <a:rPr lang="en-US" sz="2000" dirty="0"/>
              <a:t>Kirk Goldsberry - </a:t>
            </a:r>
            <a:r>
              <a:rPr lang="en-US" sz="2000" dirty="0" err="1"/>
              <a:t>Strawlball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CC11-1B60-4DA3-96EA-8044F246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9" y="1409279"/>
            <a:ext cx="8158501" cy="51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5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3AE4-8FD3-4353-81FA-5E6A1692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Descriptive Statistics Viz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9C649-91DF-44DC-890E-6CA03B94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7" y="1105578"/>
            <a:ext cx="7534126" cy="56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95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368" y="1646600"/>
            <a:ext cx="4220961" cy="50476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Don’t </a:t>
            </a:r>
          </a:p>
          <a:p>
            <a:pPr lvl="1"/>
            <a:r>
              <a:rPr lang="en-US" dirty="0"/>
              <a:t>try to answer too many questions with a single graph</a:t>
            </a:r>
          </a:p>
          <a:p>
            <a:pPr lvl="1"/>
            <a:r>
              <a:rPr lang="en-US" dirty="0"/>
              <a:t>use metrics that are hard to understand</a:t>
            </a:r>
          </a:p>
          <a:p>
            <a:pPr lvl="1"/>
            <a:r>
              <a:rPr lang="en-US" dirty="0"/>
              <a:t>clutter the graph with unnecessary items</a:t>
            </a:r>
          </a:p>
          <a:p>
            <a:pPr lvl="1"/>
            <a:r>
              <a:rPr lang="en-US" dirty="0"/>
              <a:t>forget labels</a:t>
            </a:r>
          </a:p>
          <a:p>
            <a:pPr lvl="1"/>
            <a:r>
              <a:rPr lang="en-US" dirty="0"/>
              <a:t>overuse colors</a:t>
            </a:r>
          </a:p>
          <a:p>
            <a:pPr lvl="1"/>
            <a:r>
              <a:rPr lang="en-US" dirty="0"/>
              <a:t>skip values on the x-axis</a:t>
            </a:r>
          </a:p>
          <a:p>
            <a:pPr lvl="1"/>
            <a:r>
              <a:rPr lang="en-US" dirty="0"/>
              <a:t>make font size too small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6860" y="1642690"/>
            <a:ext cx="4220961" cy="504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687388" indent="-342900" algn="l" rtl="0" eaLnBrk="1" fontAlgn="base" hangingPunct="1">
              <a:spcBef>
                <a:spcPts val="0"/>
              </a:spcBef>
              <a:spcAft>
                <a:spcPts val="1200"/>
              </a:spcAft>
              <a:buFont typeface="Verdana" pitchFamily="34" charset="0"/>
              <a:buChar char="–"/>
              <a:defRPr sz="2000" b="0" i="0" u="none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indent="-227013" algn="l" rtl="0" eaLnBrk="1" fontAlgn="base" hangingPunct="1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141413" indent="-227013" algn="l" rtl="0" eaLnBrk="1" fontAlgn="base" hangingPunct="1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376363" indent="-234950" algn="l" rtl="0" eaLnBrk="1" fontAlgn="base" hangingPunct="1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Do</a:t>
            </a:r>
          </a:p>
          <a:p>
            <a:pPr lvl="1"/>
            <a:r>
              <a:rPr lang="en-US" dirty="0"/>
              <a:t>Use the appropriate chart type</a:t>
            </a:r>
          </a:p>
          <a:p>
            <a:pPr lvl="1"/>
            <a:r>
              <a:rPr lang="en-US" dirty="0"/>
              <a:t>Use consistent chart types</a:t>
            </a:r>
          </a:p>
          <a:p>
            <a:pPr lvl="1"/>
            <a:r>
              <a:rPr lang="en-US" dirty="0"/>
              <a:t>Avoid distortion</a:t>
            </a:r>
          </a:p>
          <a:p>
            <a:pPr lvl="1"/>
            <a:r>
              <a:rPr lang="en-US" dirty="0"/>
              <a:t>Use consistent ranges when comparing charts</a:t>
            </a:r>
          </a:p>
          <a:p>
            <a:pPr lvl="1"/>
            <a:r>
              <a:rPr lang="en-US" dirty="0"/>
              <a:t>Keep it simple (avoid 3D effects)</a:t>
            </a:r>
          </a:p>
          <a:p>
            <a:pPr lvl="1"/>
            <a:r>
              <a:rPr lang="en-US" dirty="0"/>
              <a:t>Maximize info to ink ratio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29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Do: Use consistent chart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1" y="2346036"/>
            <a:ext cx="2381554" cy="4348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41" y="2346036"/>
            <a:ext cx="2380120" cy="4348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730" y="905164"/>
            <a:ext cx="8014379" cy="74143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Human’s have to “recalibrate” each time they see a new chart type. The group on the left is much easier to read because no recalibration is needed when moving from chart to chart.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184" y="1975318"/>
            <a:ext cx="3294597" cy="37071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Better: Use consistent chart 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8531" y="1975318"/>
            <a:ext cx="3294597" cy="37071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Worse: Vary chart types</a:t>
            </a:r>
          </a:p>
        </p:txBody>
      </p:sp>
    </p:spTree>
    <p:extLst>
      <p:ext uri="{BB962C8B-B14F-4D97-AF65-F5344CB8AC3E}">
        <p14:creationId xmlns:p14="http://schemas.microsoft.com/office/powerpoint/2010/main" val="253584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Angle text so it is easier to 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7" y="1965398"/>
            <a:ext cx="4382342" cy="3169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60" y="1965399"/>
            <a:ext cx="4257691" cy="31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71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Limit the number of colors used on 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info to ink ratio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493842"/>
            <a:ext cx="76009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1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Avoid clutter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Right vs. left 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2635251"/>
            <a:ext cx="91535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53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Arrange data to make analysis easy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35" y="1462903"/>
            <a:ext cx="4071543" cy="2147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578" y="2343416"/>
            <a:ext cx="4771686" cy="395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9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Arrange data to make analysis easy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888" y="2255838"/>
            <a:ext cx="65532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5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 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2" y="1302359"/>
            <a:ext cx="7798532" cy="5048250"/>
          </a:xfrm>
        </p:spPr>
      </p:pic>
    </p:spTree>
    <p:extLst>
      <p:ext uri="{BB962C8B-B14F-4D97-AF65-F5344CB8AC3E}">
        <p14:creationId xmlns:p14="http://schemas.microsoft.com/office/powerpoint/2010/main" val="2422184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Small Multiples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0511" y="319903"/>
            <a:ext cx="5025903" cy="2924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70" y="3321172"/>
            <a:ext cx="5030344" cy="3009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731" y="1930400"/>
            <a:ext cx="2906670" cy="440006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Small Multiples if there are too many categories which can be displayed in a single chart</a:t>
            </a:r>
          </a:p>
        </p:txBody>
      </p:sp>
    </p:spTree>
    <p:extLst>
      <p:ext uri="{BB962C8B-B14F-4D97-AF65-F5344CB8AC3E}">
        <p14:creationId xmlns:p14="http://schemas.microsoft.com/office/powerpoint/2010/main" val="1733362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Limit number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of Colors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861" y="375142"/>
            <a:ext cx="4953977" cy="3536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862" y="3969769"/>
            <a:ext cx="4953977" cy="27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5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br>
              <a:rPr lang="en-US" dirty="0"/>
            </a:br>
            <a:r>
              <a:rPr lang="en-US" dirty="0"/>
              <a:t>Other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easily legible font types</a:t>
            </a:r>
          </a:p>
          <a:p>
            <a:r>
              <a:rPr lang="en-US" dirty="0"/>
              <a:t>Try not to use too many colors per page</a:t>
            </a:r>
          </a:p>
          <a:p>
            <a:r>
              <a:rPr lang="en-US" dirty="0"/>
              <a:t>Keep axes and labels in neutral color</a:t>
            </a:r>
          </a:p>
          <a:p>
            <a:r>
              <a:rPr lang="en-US" dirty="0"/>
              <a:t>Use fixed axis to make comparisons easier</a:t>
            </a:r>
          </a:p>
          <a:p>
            <a:r>
              <a:rPr lang="en-US" dirty="0"/>
              <a:t>Use proper axis labels and units</a:t>
            </a:r>
          </a:p>
          <a:p>
            <a:r>
              <a:rPr lang="en-US" dirty="0"/>
              <a:t>Be careful with dual axis charts</a:t>
            </a:r>
          </a:p>
        </p:txBody>
      </p:sp>
    </p:spTree>
    <p:extLst>
      <p:ext uri="{BB962C8B-B14F-4D97-AF65-F5344CB8AC3E}">
        <p14:creationId xmlns:p14="http://schemas.microsoft.com/office/powerpoint/2010/main" val="3534401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Do: Avoid distortion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730" y="905164"/>
            <a:ext cx="8014379" cy="74143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For bar charts, be careful to have the vertical (y-axis) start at zero. The charts below show the same data but send very different messages.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184" y="1975318"/>
            <a:ext cx="3474549" cy="37071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Good: Start y-axis at zero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7637" y="1975318"/>
            <a:ext cx="3985492" cy="37071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Unacceptable: Start y-axis at non-zero value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4" y="2759038"/>
            <a:ext cx="3474549" cy="2088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781" y="2759038"/>
            <a:ext cx="3474549" cy="20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Do: Keep it simple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730" y="905164"/>
            <a:ext cx="8014379" cy="74143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Most of the time, “fancy” features distract the viewer from the message.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184" y="1975318"/>
            <a:ext cx="3474549" cy="37071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Good: Nice and simple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7637" y="1975318"/>
            <a:ext cx="3985492" cy="37071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Bad: 3D effect makes it difficult to read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4" y="2759038"/>
            <a:ext cx="3474549" cy="2088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08" y="2759037"/>
            <a:ext cx="3474550" cy="20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31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careful with charts that have more than one axis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53" y="1867227"/>
            <a:ext cx="6157494" cy="4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25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this chart…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85" y="1981479"/>
            <a:ext cx="6224555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63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005785"/>
              </p:ext>
            </p:extLst>
          </p:nvPr>
        </p:nvGraphicFramePr>
        <p:xfrm>
          <a:off x="547688" y="1646238"/>
          <a:ext cx="8229600" cy="4183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5395076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19498112"/>
                    </a:ext>
                  </a:extLst>
                </a:gridCol>
              </a:tblGrid>
              <a:tr h="219507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Brief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011857"/>
                  </a:ext>
                </a:extLst>
              </a:tr>
              <a:tr h="6343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Microsoft Excel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(used for some of these</a:t>
                      </a:r>
                      <a:r>
                        <a:rPr lang="en-US" baseline="0" dirty="0"/>
                        <a:t> slides)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Spreadsheet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859637"/>
                  </a:ext>
                </a:extLst>
              </a:tr>
              <a:tr h="6343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Tableau</a:t>
                      </a:r>
                    </a:p>
                    <a:p>
                      <a:pPr algn="ctr"/>
                      <a:r>
                        <a:rPr lang="en-US" dirty="0"/>
                        <a:t>(used</a:t>
                      </a:r>
                      <a:r>
                        <a:rPr lang="en-US" baseline="0" dirty="0"/>
                        <a:t> for some of these slides)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Dashboard 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875244"/>
                  </a:ext>
                </a:extLst>
              </a:tr>
              <a:tr h="6343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Spotfire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Dashboard 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205631"/>
                  </a:ext>
                </a:extLst>
              </a:tr>
              <a:tr h="6343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Statistical 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987189"/>
                  </a:ext>
                </a:extLst>
              </a:tr>
              <a:tr h="6343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Matlab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Matrix math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14418"/>
                  </a:ext>
                </a:extLst>
              </a:tr>
              <a:tr h="6343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Programming language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4174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47730" y="905164"/>
            <a:ext cx="8014379" cy="74143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dirty="0">
                <a:cs typeface="+mn-cs"/>
              </a:rPr>
              <a:t>Software for creating visualizations comes in many shapes and sizes with varying ease of use and features.</a:t>
            </a:r>
            <a:endParaRPr lang="en-US" sz="1400" kern="1200" dirty="0">
              <a:solidFill>
                <a:schemeClr val="tx1"/>
              </a:solidFill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053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plotting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: low level, provides lots of freedom (most popular plotting library)</a:t>
            </a:r>
          </a:p>
          <a:p>
            <a:r>
              <a:rPr lang="en-US" dirty="0"/>
              <a:t>Pandas Visualization: easy to use interface, built on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Seaborn</a:t>
            </a:r>
            <a:r>
              <a:rPr lang="en-US" dirty="0"/>
              <a:t>: high-level interface, great default styles, also build on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: based on R’s ggplot2, uses Grammar of Graphics</a:t>
            </a:r>
          </a:p>
          <a:p>
            <a:r>
              <a:rPr lang="en-US" dirty="0" err="1"/>
              <a:t>Plotly</a:t>
            </a:r>
            <a:r>
              <a:rPr lang="en-US" dirty="0"/>
              <a:t>: can create interactive plots</a:t>
            </a:r>
          </a:p>
        </p:txBody>
      </p:sp>
    </p:spTree>
    <p:extLst>
      <p:ext uri="{BB962C8B-B14F-4D97-AF65-F5344CB8AC3E}">
        <p14:creationId xmlns:p14="http://schemas.microsoft.com/office/powerpoint/2010/main" val="3053355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https://python-graph-gallery.com/</a:t>
            </a:r>
            <a:endParaRPr lang="en-US" dirty="0"/>
          </a:p>
          <a:p>
            <a:r>
              <a:rPr lang="en-US">
                <a:hlinkClick r:id="rId3"/>
              </a:rPr>
              <a:t>https://www.shanelynn.ie/python-pandas-read_csv-load-data-from-csv-files/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9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data</a:t>
            </a:r>
          </a:p>
          <a:p>
            <a:endParaRPr lang="en-US" dirty="0"/>
          </a:p>
          <a:p>
            <a:r>
              <a:rPr lang="en-US" dirty="0"/>
              <a:t>Audience</a:t>
            </a:r>
          </a:p>
          <a:p>
            <a:endParaRPr lang="en-US" dirty="0"/>
          </a:p>
          <a:p>
            <a:r>
              <a:rPr lang="en-US" dirty="0"/>
              <a:t>Delivery format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36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plotting libraries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90" y="1192946"/>
            <a:ext cx="6907525" cy="5048250"/>
          </a:xfrm>
        </p:spPr>
      </p:pic>
    </p:spTree>
    <p:extLst>
      <p:ext uri="{BB962C8B-B14F-4D97-AF65-F5344CB8AC3E}">
        <p14:creationId xmlns:p14="http://schemas.microsoft.com/office/powerpoint/2010/main" val="289355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https://matplotlib.org/tutorials/introductory/sample_plots.html</a:t>
            </a:r>
          </a:p>
        </p:txBody>
      </p:sp>
    </p:spTree>
    <p:extLst>
      <p:ext uri="{BB962C8B-B14F-4D97-AF65-F5344CB8AC3E}">
        <p14:creationId xmlns:p14="http://schemas.microsoft.com/office/powerpoint/2010/main" val="1596162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Chart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err="1" smtClean="0"/>
              <a:t>Jupyther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88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Tableau.com</a:t>
            </a:r>
          </a:p>
          <a:p>
            <a:pPr lvl="1"/>
            <a:r>
              <a:rPr lang="en-US" dirty="0"/>
              <a:t>whitepaper_visual-analysis-guidebook_0.pd.pdf</a:t>
            </a:r>
          </a:p>
          <a:p>
            <a:pPr lvl="1"/>
            <a:r>
              <a:rPr lang="en-US" dirty="0"/>
              <a:t>building_effective_dashboards.pd.pdf</a:t>
            </a:r>
          </a:p>
          <a:p>
            <a:r>
              <a:rPr lang="en-US" dirty="0"/>
              <a:t>Anaconda</a:t>
            </a:r>
          </a:p>
          <a:p>
            <a:pPr lvl="1"/>
            <a:r>
              <a:rPr lang="en-US" dirty="0">
                <a:hlinkClick r:id="rId2"/>
              </a:rPr>
              <a:t>https://www.anaconda.com/python-data-visualization-2018-why-so-many-libraries/</a:t>
            </a:r>
            <a:endParaRPr lang="en-US" dirty="0"/>
          </a:p>
          <a:p>
            <a:r>
              <a:rPr lang="en-US" dirty="0"/>
              <a:t>Daniel Kern</a:t>
            </a:r>
          </a:p>
          <a:p>
            <a:pPr lvl="1"/>
            <a:r>
              <a:rPr lang="en-US" dirty="0"/>
              <a:t>2018 version of this </a:t>
            </a:r>
            <a:r>
              <a:rPr lang="en-US" dirty="0" smtClean="0"/>
              <a:t>deck</a:t>
            </a:r>
          </a:p>
          <a:p>
            <a:r>
              <a:rPr lang="en-US" dirty="0" smtClean="0"/>
              <a:t>Kirk </a:t>
            </a:r>
            <a:r>
              <a:rPr lang="en-US" dirty="0" err="1" smtClean="0"/>
              <a:t>Goldsberry</a:t>
            </a:r>
            <a:endParaRPr lang="en-US" dirty="0" smtClean="0"/>
          </a:p>
          <a:p>
            <a:pPr lvl="1"/>
            <a:r>
              <a:rPr lang="en-US" dirty="0"/>
              <a:t>https://www.kirkgoldsberry.com/</a:t>
            </a:r>
          </a:p>
        </p:txBody>
      </p:sp>
    </p:spTree>
    <p:extLst>
      <p:ext uri="{BB962C8B-B14F-4D97-AF65-F5344CB8AC3E}">
        <p14:creationId xmlns:p14="http://schemas.microsoft.com/office/powerpoint/2010/main" val="9116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Consideration: Type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Continuous vs. discrete</a:t>
            </a:r>
          </a:p>
          <a:p>
            <a:pPr lvl="1"/>
            <a:r>
              <a:rPr lang="en-US" dirty="0"/>
              <a:t>Over time vs. “snapshot”</a:t>
            </a:r>
          </a:p>
          <a:p>
            <a:pPr lvl="1"/>
            <a:r>
              <a:rPr lang="en-US" dirty="0"/>
              <a:t>Single vs. multiple groups</a:t>
            </a:r>
          </a:p>
          <a:p>
            <a:pPr lvl="1"/>
            <a:endParaRPr lang="en-US" dirty="0"/>
          </a:p>
          <a:p>
            <a:pPr marL="344488" lvl="1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4195"/>
            <a:ext cx="9144000" cy="28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0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Consideration: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Experts vs. novices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much time do you have with the audience?</a:t>
            </a:r>
          </a:p>
          <a:p>
            <a:endParaRPr lang="en-US" dirty="0"/>
          </a:p>
          <a:p>
            <a:r>
              <a:rPr lang="en-US" dirty="0"/>
              <a:t>Gender: 10% of men are color blind while only 1% of women 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4452071"/>
            <a:ext cx="2261034" cy="2325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730" y="6626045"/>
            <a:ext cx="4913745" cy="46390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spcBef>
                <a:spcPts val="800"/>
              </a:spcBef>
            </a:pPr>
            <a:r>
              <a:rPr lang="en-US" sz="900" dirty="0">
                <a:cs typeface="+mn-cs"/>
              </a:rPr>
              <a:t>Source: </a:t>
            </a:r>
            <a:r>
              <a:rPr lang="en-US" sz="900" dirty="0">
                <a:cs typeface="+mn-cs"/>
                <a:hlinkClick r:id="rId3"/>
              </a:rPr>
              <a:t>https://colormax.org/color-blind-test/</a:t>
            </a:r>
            <a:r>
              <a:rPr lang="en-US" sz="900" dirty="0">
                <a:cs typeface="+mn-cs"/>
              </a:rPr>
              <a:t> </a:t>
            </a:r>
            <a:endParaRPr lang="en-US" sz="900" kern="12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786" y="5437275"/>
            <a:ext cx="4369377" cy="3549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What do you see in the image to the left?</a:t>
            </a:r>
          </a:p>
        </p:txBody>
      </p:sp>
    </p:spTree>
    <p:extLst>
      <p:ext uri="{BB962C8B-B14F-4D97-AF65-F5344CB8AC3E}">
        <p14:creationId xmlns:p14="http://schemas.microsoft.com/office/powerpoint/2010/main" val="193853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Consideration: Delivery format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47688" y="1665288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21814261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8975192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942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59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easy</a:t>
                      </a:r>
                      <a:r>
                        <a:rPr lang="en-US" baseline="0" dirty="0"/>
                        <a:t> to see visualizations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Use a suitable size font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Can the slides be viewed from an angle?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Consider the file size because it affects download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a suitable resolution (72 pixels per inch)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Different monitors will</a:t>
                      </a:r>
                      <a:r>
                        <a:rPr lang="en-US" baseline="0" dirty="0"/>
                        <a:t> display colors slightly differently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Will you print the material or rely on the reader to print it? Will the reader use a color or black &amp; white printer?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Consider the size</a:t>
                      </a:r>
                      <a:r>
                        <a:rPr lang="en-US" baseline="0" dirty="0"/>
                        <a:t> of the visualization so it fits on a printed page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Use a suitable resolution (300 pixels per inch)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485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71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Charts: Types of Charts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27" y="1075713"/>
            <a:ext cx="6849922" cy="5048250"/>
          </a:xfrm>
        </p:spPr>
      </p:pic>
    </p:spTree>
    <p:extLst>
      <p:ext uri="{BB962C8B-B14F-4D97-AF65-F5344CB8AC3E}">
        <p14:creationId xmlns:p14="http://schemas.microsoft.com/office/powerpoint/2010/main" val="14958275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MMPROD_NEXTUNIQUEID" val="10009"/>
  <p:tag name="MMPROD_UIDATA" val="&lt;database version=&quot;9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itle set in  Georgia 48pt&amp;quot;&quot;/&gt;&lt;property id=&quot;20307&quot; value=&quot;288&quot;/&gt;&lt;/object&gt;&lt;object type=&quot;3&quot; unique_id=&quot;10005&quot;&gt;&lt;property id=&quot;20148&quot; value=&quot;5&quot;/&gt;&lt;property id=&quot;20300&quot; value=&quot;Slide 2&quot;/&gt;&lt;property id=&quot;20307&quot; value=&quot;322&quot;/&gt;&lt;/object&gt;&lt;object type=&quot;3&quot; unique_id=&quot;10006&quot;&gt;&lt;property id=&quot;20148&quot; value=&quot;5&quot;/&gt;&lt;property id=&quot;20300&quot; value=&quot;Slide 14 - &amp;quot;Color palette (RGB values)&amp;quot;&quot;/&gt;&lt;property id=&quot;20307&quot; value=&quot;318&quot;/&gt;&lt;/object&gt;&lt;object type=&quot;3&quot; unique_id=&quot;10007&quot;&gt;&lt;property id=&quot;20148&quot; value=&quot;5&quot;/&gt;&lt;property id=&quot;20300&quot; value=&quot;Slide 15 - &amp;quot;Accessing colors in PowerPoint&amp;quot;&quot;/&gt;&lt;property id=&quot;20307&quot; value=&quot;320&quot;/&gt;&lt;/object&gt;&lt;object type=&quot;3&quot; unique_id=&quot;10008&quot;&gt;&lt;property id=&quot;20148&quot; value=&quot;5&quot;/&gt;&lt;property id=&quot;20300&quot; value=&quot;Slide 16 - &amp;quot;Headline set in Georgia 30pt Sub-Headline set in Verdana 20pt&amp;quot;&quot;/&gt;&lt;property id=&quot;20307&quot; value=&quot;259&quot;/&gt;&lt;/object&gt;&lt;object type=&quot;3&quot; unique_id=&quot;10009&quot;&gt;&lt;property id=&quot;20148&quot; value=&quot;5&quot;/&gt;&lt;property id=&quot;20300&quot; value=&quot;Slide 3 - &amp;quot;Using this PowerPoint template&amp;quot;&quot;/&gt;&lt;property id=&quot;20307&quot; value=&quot;262&quot;/&gt;&lt;/object&gt;&lt;object type=&quot;3&quot; unique_id=&quot;10010&quot;&gt;&lt;property id=&quot;20148&quot; value=&quot;5&quot;/&gt;&lt;property id=&quot;20300&quot; value=&quot;Slide 5 - &amp;quot;PowerPoint standards (continued)&amp;quot;&quot;/&gt;&lt;property id=&quot;20307&quot; value=&quot;270&quot;/&gt;&lt;/object&gt;&lt;object type=&quot;3&quot; unique_id=&quot;10011&quot;&gt;&lt;property id=&quot;20148&quot; value=&quot;5&quot;/&gt;&lt;property id=&quot;20300&quot; value=&quot;Slide 11 - &amp;quot;Using imagery in PowerPoint&amp;quot;&quot;/&gt;&lt;property id=&quot;20307&quot; value=&quot;323&quot;/&gt;&lt;/object&gt;&lt;object type=&quot;3&quot; unique_id=&quot;10012&quot;&gt;&lt;property id=&quot;20148&quot; value=&quot;5&quot;/&gt;&lt;property id=&quot;20300&quot; value=&quot;Slide 9 - &amp;quot;Using SmartArt effectively&amp;quot;&quot;/&gt;&lt;property id=&quot;20307&quot; value=&quot;292&quot;/&gt;&lt;/object&gt;&lt;object type=&quot;3&quot; unique_id=&quot;10013&quot;&gt;&lt;property id=&quot;20148&quot; value=&quot;5&quot;/&gt;&lt;property id=&quot;20300&quot; value=&quot;Slide 10 - &amp;quot;Using SmartArt effectively (continued)&amp;quot;&quot;/&gt;&lt;property id=&quot;20307&quot; value=&quot;303&quot;/&gt;&lt;/object&gt;&lt;object type=&quot;3&quot; unique_id=&quot;10014&quot;&gt;&lt;property id=&quot;20148&quot; value=&quot;5&quot;/&gt;&lt;property id=&quot;20300&quot; value=&quot;Slide 17 - &amp;quot;Sample pie charts&amp;quot;&quot;/&gt;&lt;property id=&quot;20307&quot; value=&quot;267&quot;/&gt;&lt;/object&gt;&lt;object type=&quot;3&quot; unique_id=&quot;10015&quot;&gt;&lt;property id=&quot;20148&quot; value=&quot;5&quot;/&gt;&lt;property id=&quot;20300&quot; value=&quot;Slide 18 - &amp;quot;Sample bar charts&amp;quot;&quot;/&gt;&lt;property id=&quot;20307&quot; value=&quot;312&quot;/&gt;&lt;/object&gt;&lt;object type=&quot;3&quot; unique_id=&quot;10016&quot;&gt;&lt;property id=&quot;20148&quot; value=&quot;5&quot;/&gt;&lt;property id=&quot;20300&quot; value=&quot;Slide 19 - &amp;quot;Sample bar chart&amp;quot;&quot;/&gt;&lt;property id=&quot;20307&quot; value=&quot;277&quot;/&gt;&lt;/object&gt;&lt;object type=&quot;3&quot; unique_id=&quot;10017&quot;&gt;&lt;property id=&quot;20148&quot; value=&quot;5&quot;/&gt;&lt;property id=&quot;20300&quot; value=&quot;Slide 20 - &amp;quot;Sample bar chart&amp;quot;&quot;/&gt;&lt;property id=&quot;20307&quot; value=&quot;314&quot;/&gt;&lt;/object&gt;&lt;object type=&quot;3&quot; unique_id=&quot;10018&quot;&gt;&lt;property id=&quot;20148&quot; value=&quot;5&quot;/&gt;&lt;property id=&quot;20300&quot; value=&quot;Slide 21 - &amp;quot;Sample line chart&amp;quot;&quot;/&gt;&lt;property id=&quot;20307&quot; value=&quot;309&quot;/&gt;&lt;/object&gt;&lt;object type=&quot;3&quot; unique_id=&quot;10019&quot;&gt;&lt;property id=&quot;20148&quot; value=&quot;5&quot;/&gt;&lt;property id=&quot;20300&quot; value=&quot;Slide 22 - &amp;quot;Sample table page&amp;quot;&quot;/&gt;&lt;property id=&quot;20307&quot; value=&quot;264&quot;/&gt;&lt;/object&gt;&lt;object type=&quot;3&quot; unique_id=&quot;10020&quot;&gt;&lt;property id=&quot;20148&quot; value=&quot;5&quot;/&gt;&lt;property id=&quot;20300&quot; value=&quot;Slide 23 - &amp;quot;Sample table page&amp;quot;&quot;/&gt;&lt;property id=&quot;20307&quot; value=&quot;310&quot;/&gt;&lt;/object&gt;&lt;object type=&quot;3&quot; unique_id=&quot;10021&quot;&gt;&lt;property id=&quot;20148&quot; value=&quot;5&quot;/&gt;&lt;property id=&quot;20300&quot; value=&quot;Slide 24 - &amp;quot;Sample organizational chart&amp;quot;&quot;/&gt;&lt;property id=&quot;20307&quot; value=&quot;321&quot;/&gt;&lt;/object&gt;&lt;object type=&quot;3&quot; unique_id=&quot;10022&quot;&gt;&lt;property id=&quot;20148&quot; value=&quot;5&quot;/&gt;&lt;property id=&quot;20300&quot; value=&quot;Slide 25 - &amp;quot;Sample layout if using photographs&amp;quot;&quot;/&gt;&lt;property id=&quot;20307&quot; value=&quot;299&quot;/&gt;&lt;/object&gt;&lt;object type=&quot;3&quot; unique_id=&quot;10023&quot;&gt;&lt;property id=&quot;20148&quot; value=&quot;5&quot;/&gt;&lt;property id=&quot;20300&quot; value=&quot;Slide 26 - &amp;quot;Sample layout if using photograph&amp;quot;&quot;/&gt;&lt;property id=&quot;20307&quot; value=&quot;301&quot;/&gt;&lt;/object&gt;&lt;object type=&quot;3&quot; unique_id=&quot;10024&quot;&gt;&lt;property id=&quot;20148&quot; value=&quot;5&quot;/&gt;&lt;property id=&quot;20300&quot; value=&quot;Slide 27 - &amp;quot;Sample layout if using text over photography&amp;quot;&quot;/&gt;&lt;property id=&quot;20307&quot; value=&quot;302&quot;/&gt;&lt;/object&gt;&lt;object type=&quot;3&quot; unique_id=&quot;10025&quot;&gt;&lt;property id=&quot;20148&quot; value=&quot;5&quot;/&gt;&lt;property id=&quot;20300&quot; value=&quot;Slide 28 - &amp;quot;&amp;amp;#x09;For visual interest you can consider using  a background color when presenting an important piece of information &quot;/&gt;&lt;property id=&quot;20307&quot; value=&quot;268&quot;/&gt;&lt;/object&gt;&lt;object type=&quot;3&quot; unique_id=&quot;10026&quot;&gt;&lt;property id=&quot;20148&quot; value=&quot;5&quot;/&gt;&lt;property id=&quot;20300&quot; value=&quot;Slide 29 - &amp;quot;Divider text  (white background option) &amp;quot;&quot;/&gt;&lt;property id=&quot;20307&quot; value=&quot;287&quot;/&gt;&lt;/object&gt;&lt;object type=&quot;3&quot; unique_id=&quot;10027&quot;&gt;&lt;property id=&quot;20148&quot; value=&quot;5&quot;/&gt;&lt;property id=&quot;20300&quot; value=&quot;Slide 30 - &amp;quot;Divider text  (gradient orange background option) &amp;quot;&quot;/&gt;&lt;property id=&quot;20307&quot; value=&quot;281&quot;/&gt;&lt;/object&gt;&lt;object type=&quot;3&quot; unique_id=&quot;10028&quot;&gt;&lt;property id=&quot;20148&quot; value=&quot;5&quot;/&gt;&lt;property id=&quot;20300&quot; value=&quot;Slide 31 - &amp;quot;Divider text (gradient plum background option)&amp;quot;&quot;/&gt;&lt;property id=&quot;20307&quot; value=&quot;282&quot;/&gt;&lt;/object&gt;&lt;object type=&quot;3&quot; unique_id=&quot;10029&quot;&gt;&lt;property id=&quot;20148&quot; value=&quot;5&quot;/&gt;&lt;property id=&quot;20300&quot; value=&quot;Slide 32 - &amp;quot;Divider text  (gradient green background option) &amp;quot;&quot;/&gt;&lt;property id=&quot;20307&quot; value=&quot;284&quot;/&gt;&lt;/object&gt;&lt;object type=&quot;3&quot; unique_id=&quot;10030&quot;&gt;&lt;property id=&quot;20148&quot; value=&quot;5&quot;/&gt;&lt;property id=&quot;20300&quot; value=&quot;Slide 33 - &amp;quot;Divider text (gradient teal background option) &amp;quot;&quot;/&gt;&lt;property id=&quot;20307&quot; value=&quot;283&quot;/&gt;&lt;/object&gt;&lt;object type=&quot;3&quot; unique_id=&quot;10031&quot;&gt;&lt;property id=&quot;20148&quot; value=&quot;5&quot;/&gt;&lt;property id=&quot;20300&quot; value=&quot;Slide 34 - &amp;quot;Divider text  (gradient magenta background option) &amp;quot;&quot;/&gt;&lt;property id=&quot;20307&quot; value=&quot;285&quot;/&gt;&lt;/object&gt;&lt;object type=&quot;3&quot; unique_id=&quot;10032&quot;&gt;&lt;property id=&quot;20148&quot; value=&quot;5&quot;/&gt;&lt;property id=&quot;20300&quot; value=&quot;Slide 35 - &amp;quot;Divider text  (gradient ebony background option) &amp;quot;&quot;/&gt;&lt;property id=&quot;20307&quot; value=&quot;296&quot;/&gt;&lt;/object&gt;&lt;object type=&quot;3&quot; unique_id=&quot;10033&quot;&gt;&lt;property id=&quot;20148&quot; value=&quot;5&quot;/&gt;&lt;property id=&quot;20300&quot; value=&quot;Slide 36 - &amp;quot;Divider text (gradient red background  with tone-on-tone stagecoach option) &amp;quot;&quot;/&gt;&lt;property id=&quot;20307&quot; value=&quot;297&quot;/&gt;&lt;/object&gt;&lt;object type=&quot;3&quot; unique_id=&quot;10034&quot;&gt;&lt;property id=&quot;20148&quot; value=&quot;5&quot;/&gt;&lt;property id=&quot;20300&quot; value=&quot;Slide 37&quot;/&gt;&lt;property id=&quot;20307&quot; value=&quot;304&quot;/&gt;&lt;/object&gt;&lt;object type=&quot;3&quot; unique_id=&quot;10035&quot;&gt;&lt;property id=&quot;20148&quot; value=&quot;5&quot;/&gt;&lt;property id=&quot;20300&quot; value=&quot;Slide 38 - &amp;quot;Copyright notice and information classifications&amp;quot;&quot;/&gt;&lt;property id=&quot;20307&quot; value=&quot;265&quot;/&gt;&lt;/object&gt;&lt;object type=&quot;3&quot; unique_id=&quot;10445&quot;&gt;&lt;property id=&quot;20148&quot; value=&quot;5&quot;/&gt;&lt;property id=&quot;20300&quot; value=&quot;Slide 4 - &amp;quot;PowerPoint standards &amp;quot;&quot;/&gt;&lt;property id=&quot;20307&quot; value=&quot;324&quot;/&gt;&lt;/object&gt;&lt;object type=&quot;3&quot; unique_id=&quot;10446&quot;&gt;&lt;property id=&quot;20148&quot; value=&quot;5&quot;/&gt;&lt;property id=&quot;20300&quot; value=&quot;Slide 13 - &amp;quot;Video considerations&amp;quot;&quot;/&gt;&lt;property id=&quot;20307&quot; value=&quot;325&quot;/&gt;&lt;/object&gt;&lt;object type=&quot;3&quot; unique_id=&quot;10447&quot;&gt;&lt;property id=&quot;20148&quot; value=&quot;5&quot;/&gt;&lt;property id=&quot;20300&quot; value=&quot;Slide 12 - &amp;quot;Copyrights and trademarks&amp;quot;&quot;/&gt;&lt;property id=&quot;20307&quot; value=&quot;327&quot;/&gt;&lt;/object&gt;&lt;object type=&quot;3&quot; unique_id=&quot;10892&quot;&gt;&lt;property id=&quot;20148&quot; value=&quot;5&quot;/&gt;&lt;property id=&quot;20300&quot; value=&quot;Slide 6 - &amp;quot;Accessibility considerations&amp;quot;&quot;/&gt;&lt;property id=&quot;20307&quot; value=&quot;328&quot;/&gt;&lt;/object&gt;&lt;object type=&quot;3&quot; unique_id=&quot;10893&quot;&gt;&lt;property id=&quot;20148&quot; value=&quot;5&quot;/&gt;&lt;property id=&quot;20300&quot; value=&quot;Slide 8 - &amp;quot;PowerPoint accessibility example – alt text&amp;quot;&quot;/&gt;&lt;property id=&quot;20307&quot; value=&quot;329&quot;/&gt;&lt;/object&gt;&lt;object type=&quot;3&quot; unique_id=&quot;11063&quot;&gt;&lt;property id=&quot;20148&quot; value=&quot;5&quot;/&gt;&lt;property id=&quot;20300&quot; value=&quot;Slide 7 - &amp;quot;PowerPoint accessibility example –  adding content&amp;quot;&quot;/&gt;&lt;property id=&quot;20307&quot; value=&quot;33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rand-2-0-template">
  <a:themeElements>
    <a:clrScheme name="Custom 1">
      <a:dk1>
        <a:srgbClr val="000000"/>
      </a:dk1>
      <a:lt1>
        <a:srgbClr val="FFFFFF"/>
      </a:lt1>
      <a:dk2>
        <a:srgbClr val="ED8800"/>
      </a:dk2>
      <a:lt2>
        <a:srgbClr val="BB0826"/>
      </a:lt2>
      <a:accent1>
        <a:srgbClr val="ED8800"/>
      </a:accent1>
      <a:accent2>
        <a:srgbClr val="702F8A"/>
      </a:accent2>
      <a:accent3>
        <a:srgbClr val="0095C8"/>
      </a:accent3>
      <a:accent4>
        <a:srgbClr val="46A033"/>
      </a:accent4>
      <a:accent5>
        <a:srgbClr val="AE2573"/>
      </a:accent5>
      <a:accent6>
        <a:srgbClr val="7A6855"/>
      </a:accent6>
      <a:hlink>
        <a:srgbClr val="5174B8"/>
      </a:hlink>
      <a:folHlink>
        <a:srgbClr val="B4B5B7"/>
      </a:folHlink>
    </a:clrScheme>
    <a:fontScheme name="Brand 2.0 Fonts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marL="342900" indent="-342900" algn="l" defTabSz="914400" rtl="0" eaLnBrk="1" latinLnBrk="0" hangingPunct="1">
          <a:spcBef>
            <a:spcPts val="800"/>
          </a:spcBef>
          <a:buFont typeface="Wingdings" pitchFamily="2" charset="2"/>
          <a:buChar char="§"/>
          <a:defRPr sz="1400" kern="1200" dirty="0" err="1" smtClean="0">
            <a:solidFill>
              <a:schemeClr val="tx1"/>
            </a:solidFill>
            <a:latin typeface="Verdana" pitchFamily="34" charset="0"/>
            <a:ea typeface="+mn-ea"/>
            <a:cs typeface="+mn-cs"/>
          </a:defRPr>
        </a:defPPr>
      </a:lstStyle>
    </a:txDef>
  </a:objectDefaults>
  <a:extraClrSchemeLst/>
  <a:custClrLst>
    <a:custClr name="Dark Orange">
      <a:srgbClr val="CE4C00"/>
    </a:custClr>
    <a:custClr name="Dark Plum">
      <a:srgbClr val="4D3B65"/>
    </a:custClr>
    <a:custClr name="Dark Teal">
      <a:srgbClr val="00698C"/>
    </a:custClr>
    <a:custClr name="Dark Green">
      <a:srgbClr val="007337"/>
    </a:custClr>
    <a:custClr name="Dark Magenta">
      <a:srgbClr val="821861"/>
    </a:custClr>
    <a:custClr name="Dark Ebony">
      <a:srgbClr val="574537"/>
    </a:custClr>
    <a:custClr name="WF Yellow">
      <a:srgbClr val="FCC60A"/>
    </a:custClr>
    <a:custClr name="WF Gray">
      <a:srgbClr val="8F8F8F"/>
    </a:custClr>
    <a:custClr name="Aqua Blue">
      <a:srgbClr val="44464A"/>
    </a:custClr>
    <a:custClr name="Khaki">
      <a:srgbClr val="BFC0BE"/>
    </a:custClr>
    <a:custClr name="Stone">
      <a:srgbClr val="D7D3C7"/>
    </a:custClr>
    <a:custClr name="Breeze">
      <a:srgbClr val="DADBBF"/>
    </a:custClr>
  </a:custClrLst>
  <a:extLst>
    <a:ext uri="{05A4C25C-085E-4340-85A3-A5531E510DB2}">
      <thm15:themeFamily xmlns:thm15="http://schemas.microsoft.com/office/thememl/2012/main" name="Presentation2" id="{23900A19-BBA8-A64D-B68F-A02F3B39C901}" vid="{A4EF95E5-D151-6A4A-B8B4-8425F816EB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671695E461D4E981098367501500F" ma:contentTypeVersion="0" ma:contentTypeDescription="Create a new document." ma:contentTypeScope="" ma:versionID="2e6784053a1c8cf9817c51ba16919e1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606014966f62809c3aa1590cf73b2e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9556A3-C3C0-468E-AB89-DD18F83815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AAC6964-0D4D-43DA-A815-06C494B548B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81AB99B-DD8D-4473-9D4C-751D22FEB7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brand-2-0-template</Template>
  <TotalTime>0</TotalTime>
  <Words>1123</Words>
  <Application>Microsoft Office PowerPoint</Application>
  <PresentationFormat>On-screen Show (4:3)</PresentationFormat>
  <Paragraphs>217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Georgia</vt:lpstr>
      <vt:lpstr>Verdana</vt:lpstr>
      <vt:lpstr>Wingdings</vt:lpstr>
      <vt:lpstr>brand-2-0-template</vt:lpstr>
      <vt:lpstr>Visualization Overview</vt:lpstr>
      <vt:lpstr>Introduction</vt:lpstr>
      <vt:lpstr>Introduction</vt:lpstr>
      <vt:lpstr>Develop a Story</vt:lpstr>
      <vt:lpstr>Considerations</vt:lpstr>
      <vt:lpstr>Consideration: Type of data</vt:lpstr>
      <vt:lpstr>Consideration: Audience</vt:lpstr>
      <vt:lpstr>Consideration: Delivery format</vt:lpstr>
      <vt:lpstr>Charts: Types of Charts</vt:lpstr>
      <vt:lpstr>Charts: Parts of a chart</vt:lpstr>
      <vt:lpstr>Line Charts Plots y vs. x values as points but only includes x values that are present in the data. Points are connected by lines.</vt:lpstr>
      <vt:lpstr>Bar Charts Represents data with vertical or horizontal bars. The size of the bar represents the magnitude of the value.</vt:lpstr>
      <vt:lpstr>Area Charts/Stacked Bar Charts</vt:lpstr>
      <vt:lpstr>Scatter Plots Plots y vs. x values as points.</vt:lpstr>
      <vt:lpstr>Box Plots A box plot, sometimes called a box and whisker plot, shows the spread of data for multiple categories. It is kind of like showing a few “squished” histograms on one page.</vt:lpstr>
      <vt:lpstr>Deciphering a box plot</vt:lpstr>
      <vt:lpstr>Histogram A histogram creates “bins” (ranges of values) and shows how many data points are in each bin based on the height of the bin’s bar.</vt:lpstr>
      <vt:lpstr>Pie Charts Pie charts are usually used to represent percentage data that adds up to 100%</vt:lpstr>
      <vt:lpstr>Heat Map (calendar example) A heat map represents values with colors or intensities. Sometimes heat maps can be shaped like a geographical map to represent a country or region.</vt:lpstr>
      <vt:lpstr>Heat Map (geocoding example) A heat map represents values with colors or intensities. Sometimes heat maps can be shaped like a geographical map to represent a country or region.</vt:lpstr>
      <vt:lpstr>Geocoding Visualization of data on a map</vt:lpstr>
      <vt:lpstr>Geocoding</vt:lpstr>
      <vt:lpstr>Waterfall Chart Used to visualize addition and subtraction from a starting value to reach and end value</vt:lpstr>
      <vt:lpstr>Big Data The Very First Image of a Black Hole</vt:lpstr>
      <vt:lpstr>Descriptive Statistics Viz example Kirk Goldsberry - Strawlball</vt:lpstr>
      <vt:lpstr>Descriptive Statistics Viz example Kirk Goldsberry - Strawlball</vt:lpstr>
      <vt:lpstr>Descriptive Statistics Viz example Kirk Goldsberry - Strawlball</vt:lpstr>
      <vt:lpstr>Descriptive Statistics Viz example Kirk Goldsberry - Strawlball</vt:lpstr>
      <vt:lpstr>Descriptive Statistics Viz example Kirk Goldsberry - Strawlball</vt:lpstr>
      <vt:lpstr>Descriptive Statistics Viz example Kirk Goldsberry - Strawlball</vt:lpstr>
      <vt:lpstr>Descriptive Statistics Viz example Kirk Goldsberry - Strawlball</vt:lpstr>
      <vt:lpstr>Another Descriptive Statistics Viz example</vt:lpstr>
      <vt:lpstr>Best Practices</vt:lpstr>
      <vt:lpstr>Do: Use consistent chart types</vt:lpstr>
      <vt:lpstr>Best Practices Angle text so it is easier to read</vt:lpstr>
      <vt:lpstr>Best Practices Limit the number of colors used on a chart</vt:lpstr>
      <vt:lpstr>Best Practices Avoid clutter</vt:lpstr>
      <vt:lpstr>Best Practices Arrange data to make analysis easy</vt:lpstr>
      <vt:lpstr>Best Practices Arrange data to make analysis easy</vt:lpstr>
      <vt:lpstr>Best Practices Small Multiples</vt:lpstr>
      <vt:lpstr>Best Practices Limit number of Colors</vt:lpstr>
      <vt:lpstr>Best Practices Other considerations</vt:lpstr>
      <vt:lpstr>Do: Avoid distortion</vt:lpstr>
      <vt:lpstr>Do: Keep it simple</vt:lpstr>
      <vt:lpstr>Be careful with charts that have more than one axis</vt:lpstr>
      <vt:lpstr>What is wrong with this chart…</vt:lpstr>
      <vt:lpstr>Software</vt:lpstr>
      <vt:lpstr>Python plotting libraries</vt:lpstr>
      <vt:lpstr>Useful Websites</vt:lpstr>
      <vt:lpstr>Python plotting libraries</vt:lpstr>
      <vt:lpstr>Matplotlib</vt:lpstr>
      <vt:lpstr>Python Chart Examples</vt:lpstr>
      <vt:lpstr>References</vt:lpstr>
    </vt:vector>
  </TitlesOfParts>
  <Company>Wells Fargo &amp; Co.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set in  Georgia 48pt</dc:title>
  <dc:creator>Barnhardt, Daniel</dc:creator>
  <dc:description>Wells Fargo PPT 2007 Template V. 3.0</dc:description>
  <cp:lastModifiedBy>Eichstedt, Oliver</cp:lastModifiedBy>
  <cp:revision>106</cp:revision>
  <dcterms:created xsi:type="dcterms:W3CDTF">2018-05-21T16:26:48Z</dcterms:created>
  <dcterms:modified xsi:type="dcterms:W3CDTF">2019-07-01T18:02:16Z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0x010100BE5671695E461D4E981098367501500F</vt:lpwstr>
  </property>
</Properties>
</file>